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8A02D94-C77C-43E3-AE3D-1984D8D1D611}" type="datetimeFigureOut">
              <a:rPr lang="en-US" smtClean="0"/>
              <a:pPr/>
              <a:t>9/4/2012</a:t>
            </a:fld>
            <a:endParaRPr lang="en-AU"/>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AU"/>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D7B496F-CA67-4A8F-864C-D1203CEE3B90}"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8A02D94-C77C-43E3-AE3D-1984D8D1D611}" type="datetimeFigureOut">
              <a:rPr lang="en-US" smtClean="0"/>
              <a:pPr/>
              <a:t>9/4/2012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BD7B496F-CA67-4A8F-864C-D1203CEE3B90}"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88A02D94-C77C-43E3-AE3D-1984D8D1D611}" type="datetimeFigureOut">
              <a:rPr lang="en-US" smtClean="0"/>
              <a:pPr/>
              <a:t>9/4/2012</a:t>
            </a:fld>
            <a:endParaRPr lang="en-AU"/>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AU"/>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D7B496F-CA67-4A8F-864C-D1203CEE3B90}"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8A02D94-C77C-43E3-AE3D-1984D8D1D611}" type="datetimeFigureOut">
              <a:rPr lang="en-US" smtClean="0"/>
              <a:pPr/>
              <a:t>9/4/2012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BD7B496F-CA67-4A8F-864C-D1203CEE3B90}"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8A02D94-C77C-43E3-AE3D-1984D8D1D611}" type="datetimeFigureOut">
              <a:rPr lang="en-US" smtClean="0"/>
              <a:pPr/>
              <a:t>9/4/2012</a:t>
            </a:fld>
            <a:endParaRPr lang="en-AU"/>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AU"/>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D7B496F-CA67-4A8F-864C-D1203CEE3B90}"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8A02D94-C77C-43E3-AE3D-1984D8D1D611}" type="datetimeFigureOut">
              <a:rPr lang="en-US" smtClean="0"/>
              <a:pPr/>
              <a:t>9/4/2012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BD7B496F-CA67-4A8F-864C-D1203CEE3B90}"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8A02D94-C77C-43E3-AE3D-1984D8D1D611}" type="datetimeFigureOut">
              <a:rPr lang="en-US" smtClean="0"/>
              <a:pPr/>
              <a:t>9/4/2012</a:t>
            </a:fld>
            <a:endParaRPr lang="en-AU"/>
          </a:p>
        </p:txBody>
      </p:sp>
      <p:sp>
        <p:nvSpPr>
          <p:cNvPr id="8" name="Footer Placeholder 7"/>
          <p:cNvSpPr>
            <a:spLocks noGrp="1"/>
          </p:cNvSpPr>
          <p:nvPr>
            <p:ph type="ftr" sz="quarter" idx="11"/>
          </p:nvPr>
        </p:nvSpPr>
        <p:spPr/>
        <p:txBody>
          <a:bodyPr/>
          <a:lstStyle>
            <a:extLst/>
          </a:lstStyle>
          <a:p>
            <a:endParaRPr lang="en-AU"/>
          </a:p>
        </p:txBody>
      </p:sp>
      <p:sp>
        <p:nvSpPr>
          <p:cNvPr id="9" name="Slide Number Placeholder 8"/>
          <p:cNvSpPr>
            <a:spLocks noGrp="1"/>
          </p:cNvSpPr>
          <p:nvPr>
            <p:ph type="sldNum" sz="quarter" idx="12"/>
          </p:nvPr>
        </p:nvSpPr>
        <p:spPr/>
        <p:txBody>
          <a:bodyPr/>
          <a:lstStyle>
            <a:extLst/>
          </a:lstStyle>
          <a:p>
            <a:fld id="{BD7B496F-CA67-4A8F-864C-D1203CEE3B90}"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8A02D94-C77C-43E3-AE3D-1984D8D1D611}" type="datetimeFigureOut">
              <a:rPr lang="en-US" smtClean="0"/>
              <a:pPr/>
              <a:t>9/4/2012</a:t>
            </a:fld>
            <a:endParaRPr lang="en-AU"/>
          </a:p>
        </p:txBody>
      </p:sp>
      <p:sp>
        <p:nvSpPr>
          <p:cNvPr id="4" name="Footer Placeholder 3"/>
          <p:cNvSpPr>
            <a:spLocks noGrp="1"/>
          </p:cNvSpPr>
          <p:nvPr>
            <p:ph type="ftr" sz="quarter" idx="11"/>
          </p:nvPr>
        </p:nvSpPr>
        <p:spPr/>
        <p:txBody>
          <a:bodyPr/>
          <a:lstStyle>
            <a:extLst/>
          </a:lstStyle>
          <a:p>
            <a:endParaRPr lang="en-AU"/>
          </a:p>
        </p:txBody>
      </p:sp>
      <p:sp>
        <p:nvSpPr>
          <p:cNvPr id="5" name="Slide Number Placeholder 4"/>
          <p:cNvSpPr>
            <a:spLocks noGrp="1"/>
          </p:cNvSpPr>
          <p:nvPr>
            <p:ph type="sldNum" sz="quarter" idx="12"/>
          </p:nvPr>
        </p:nvSpPr>
        <p:spPr/>
        <p:txBody>
          <a:bodyPr/>
          <a:lstStyle>
            <a:extLst/>
          </a:lstStyle>
          <a:p>
            <a:fld id="{BD7B496F-CA67-4A8F-864C-D1203CEE3B90}"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88A02D94-C77C-43E3-AE3D-1984D8D1D611}" type="datetimeFigureOut">
              <a:rPr lang="en-US" smtClean="0"/>
              <a:pPr/>
              <a:t>9/4/2012</a:t>
            </a:fld>
            <a:endParaRPr lang="en-AU"/>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AU"/>
          </a:p>
        </p:txBody>
      </p:sp>
      <p:sp>
        <p:nvSpPr>
          <p:cNvPr id="4" name="Slide Number Placeholder 3"/>
          <p:cNvSpPr>
            <a:spLocks noGrp="1"/>
          </p:cNvSpPr>
          <p:nvPr>
            <p:ph type="sldNum" sz="quarter" idx="12"/>
          </p:nvPr>
        </p:nvSpPr>
        <p:spPr/>
        <p:txBody>
          <a:bodyPr/>
          <a:lstStyle>
            <a:extLst/>
          </a:lstStyle>
          <a:p>
            <a:fld id="{BD7B496F-CA67-4A8F-864C-D1203CEE3B90}"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8A02D94-C77C-43E3-AE3D-1984D8D1D611}" type="datetimeFigureOut">
              <a:rPr lang="en-US" smtClean="0"/>
              <a:pPr/>
              <a:t>9/4/2012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BD7B496F-CA67-4A8F-864C-D1203CEE3B90}"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88A02D94-C77C-43E3-AE3D-1984D8D1D611}" type="datetimeFigureOut">
              <a:rPr lang="en-US" smtClean="0"/>
              <a:pPr/>
              <a:t>9/4/2012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BD7B496F-CA67-4A8F-864C-D1203CEE3B90}" type="slidenum">
              <a:rPr lang="en-AU" smtClean="0"/>
              <a:pPr/>
              <a:t>‹#›</a:t>
            </a:fld>
            <a:endParaRPr lang="en-AU"/>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8A02D94-C77C-43E3-AE3D-1984D8D1D611}" type="datetimeFigureOut">
              <a:rPr lang="en-US" smtClean="0"/>
              <a:pPr/>
              <a:t>9/4/2012</a:t>
            </a:fld>
            <a:endParaRPr lang="en-AU"/>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AU"/>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D7B496F-CA67-4A8F-864C-D1203CEE3B90}"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i="1" dirty="0" err="1" smtClean="0"/>
              <a:t>Cosi</a:t>
            </a:r>
            <a:r>
              <a:rPr lang="en-AU" dirty="0" smtClean="0"/>
              <a:t> – structures and features</a:t>
            </a:r>
            <a:endParaRPr lang="en-AU" dirty="0"/>
          </a:p>
        </p:txBody>
      </p:sp>
      <p:sp>
        <p:nvSpPr>
          <p:cNvPr id="3" name="Subtitle 2"/>
          <p:cNvSpPr>
            <a:spLocks noGrp="1"/>
          </p:cNvSpPr>
          <p:nvPr>
            <p:ph type="subTitle" idx="1"/>
          </p:nvPr>
        </p:nvSpPr>
        <p:spPr/>
        <p:txBody>
          <a:bodyPr/>
          <a:lstStyle/>
          <a:p>
            <a:r>
              <a:rPr lang="en-AU" dirty="0" smtClean="0"/>
              <a:t>Louis Nowra</a:t>
            </a:r>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Cont…</a:t>
            </a:r>
            <a:endParaRPr lang="en-AU" dirty="0"/>
          </a:p>
        </p:txBody>
      </p:sp>
      <p:sp>
        <p:nvSpPr>
          <p:cNvPr id="3" name="Content Placeholder 2"/>
          <p:cNvSpPr>
            <a:spLocks noGrp="1"/>
          </p:cNvSpPr>
          <p:nvPr>
            <p:ph idx="1"/>
          </p:nvPr>
        </p:nvSpPr>
        <p:spPr/>
        <p:txBody>
          <a:bodyPr/>
          <a:lstStyle/>
          <a:p>
            <a:r>
              <a:rPr lang="en-AU" dirty="0" smtClean="0"/>
              <a:t>-the play entwines the values of worlds:  world of Opera with the world of the mental institution and the outside world of the 1971. – the humorous outcome is the division between these worlds comes from the fact the lines between them are not clear and what is ‘normal’ or ‘sane’ can be questioned</a:t>
            </a:r>
          </a:p>
          <a:p>
            <a:pPr>
              <a:buNone/>
            </a:pPr>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Cont…</a:t>
            </a:r>
            <a:endParaRPr lang="en-AU" dirty="0"/>
          </a:p>
        </p:txBody>
      </p:sp>
      <p:sp>
        <p:nvSpPr>
          <p:cNvPr id="3" name="Content Placeholder 2"/>
          <p:cNvSpPr>
            <a:spLocks noGrp="1"/>
          </p:cNvSpPr>
          <p:nvPr>
            <p:ph idx="1"/>
          </p:nvPr>
        </p:nvSpPr>
        <p:spPr/>
        <p:txBody>
          <a:bodyPr/>
          <a:lstStyle/>
          <a:p>
            <a:r>
              <a:rPr lang="en-AU" dirty="0" smtClean="0"/>
              <a:t>-the performance of the last scene of </a:t>
            </a:r>
            <a:r>
              <a:rPr lang="en-AU" i="1" dirty="0" err="1" smtClean="0"/>
              <a:t>Cosi</a:t>
            </a:r>
            <a:r>
              <a:rPr lang="en-AU" i="1" dirty="0" smtClean="0"/>
              <a:t> fan </a:t>
            </a:r>
            <a:r>
              <a:rPr lang="en-AU" i="1" dirty="0" err="1" smtClean="0"/>
              <a:t>tutte</a:t>
            </a:r>
            <a:r>
              <a:rPr lang="en-AU" i="1" dirty="0" smtClean="0"/>
              <a:t> </a:t>
            </a:r>
            <a:r>
              <a:rPr lang="en-AU" dirty="0" smtClean="0"/>
              <a:t>depends the comedy of the play to poignancy.  While on the positive outcome for the lovers of the opera is exaggerated, and the patients are satisfied with their efforts, the upbeat, optimistic outcome of the impact of doing the play is short lived as Lewis reveals how things had turned out in the following year. There are no magic cures for mental illness and life is more complicated than a night of theatre entertainment</a:t>
            </a:r>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Language – is also a source of comedy</a:t>
            </a:r>
            <a:endParaRPr lang="en-AU" dirty="0"/>
          </a:p>
        </p:txBody>
      </p:sp>
      <p:sp>
        <p:nvSpPr>
          <p:cNvPr id="3" name="Content Placeholder 2"/>
          <p:cNvSpPr>
            <a:spLocks noGrp="1"/>
          </p:cNvSpPr>
          <p:nvPr>
            <p:ph idx="1"/>
          </p:nvPr>
        </p:nvSpPr>
        <p:spPr/>
        <p:txBody>
          <a:bodyPr/>
          <a:lstStyle/>
          <a:p>
            <a:r>
              <a:rPr lang="en-AU" dirty="0" smtClean="0"/>
              <a:t>Australian dialogue</a:t>
            </a:r>
          </a:p>
          <a:p>
            <a:r>
              <a:rPr lang="en-AU" dirty="0" smtClean="0"/>
              <a:t>	Crass politically and sexually inappropriate language</a:t>
            </a:r>
          </a:p>
          <a:p>
            <a:r>
              <a:rPr lang="en-AU" dirty="0" smtClean="0"/>
              <a:t>	Poetic lyrical language of </a:t>
            </a:r>
            <a:r>
              <a:rPr lang="en-AU" dirty="0" err="1" smtClean="0"/>
              <a:t>Cosi</a:t>
            </a:r>
            <a:r>
              <a:rPr lang="en-AU" dirty="0" smtClean="0"/>
              <a:t> Fan Tutti (libretto or words of the Opera) </a:t>
            </a:r>
          </a:p>
          <a:p>
            <a:pPr>
              <a:buNone/>
            </a:pPr>
            <a:endParaRPr lang="en-A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Dialogue</a:t>
            </a:r>
            <a:endParaRPr lang="en-AU" dirty="0"/>
          </a:p>
        </p:txBody>
      </p:sp>
      <p:sp>
        <p:nvSpPr>
          <p:cNvPr id="3" name="Content Placeholder 2"/>
          <p:cNvSpPr>
            <a:spLocks noGrp="1"/>
          </p:cNvSpPr>
          <p:nvPr>
            <p:ph idx="1"/>
          </p:nvPr>
        </p:nvSpPr>
        <p:spPr/>
        <p:txBody>
          <a:bodyPr>
            <a:normAutofit lnSpcReduction="10000"/>
          </a:bodyPr>
          <a:lstStyle/>
          <a:p>
            <a:r>
              <a:rPr lang="en-AU" dirty="0" smtClean="0"/>
              <a:t>Uninhibited directness – many characters are painfully direct and abrupt in their dialogue. This is a reflection of their personalities and values. For example Doug’s line ‘Poofter?’ to Lewis. Doug is oblivious to his own sexual hang-ups. Lewis’ nervousness is revealed in response to Doug’s questions. </a:t>
            </a:r>
          </a:p>
          <a:p>
            <a:r>
              <a:rPr lang="en-AU" dirty="0" smtClean="0"/>
              <a:t>These uncensored socially inappropriate, impolite lines of dialogue add humour to the play – they do get a laugh. Uninhibited directness in dialogue is a key source of humour.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The Joke</a:t>
            </a:r>
            <a:br>
              <a:rPr lang="en-AU" dirty="0" smtClean="0"/>
            </a:br>
            <a:endParaRPr lang="en-AU" dirty="0"/>
          </a:p>
        </p:txBody>
      </p:sp>
      <p:sp>
        <p:nvSpPr>
          <p:cNvPr id="3" name="Content Placeholder 2"/>
          <p:cNvSpPr>
            <a:spLocks noGrp="1"/>
          </p:cNvSpPr>
          <p:nvPr>
            <p:ph idx="1"/>
          </p:nvPr>
        </p:nvSpPr>
        <p:spPr/>
        <p:txBody>
          <a:bodyPr/>
          <a:lstStyle/>
          <a:p>
            <a:r>
              <a:rPr lang="en-AU" dirty="0" smtClean="0"/>
              <a:t>Cherry tells the story of what happened to her so seriously we are all sucked in by her pulling our leg. Underlying this of course our views of what causes or contributes to mental illness is challenged – even though we laugh. </a:t>
            </a:r>
          </a:p>
          <a:p>
            <a:pPr>
              <a:buNone/>
            </a:pPr>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One Liners</a:t>
            </a:r>
            <a:br>
              <a:rPr lang="en-AU" dirty="0" smtClean="0"/>
            </a:br>
            <a:endParaRPr lang="en-AU" dirty="0"/>
          </a:p>
        </p:txBody>
      </p:sp>
      <p:sp>
        <p:nvSpPr>
          <p:cNvPr id="3" name="Content Placeholder 2"/>
          <p:cNvSpPr>
            <a:spLocks noGrp="1"/>
          </p:cNvSpPr>
          <p:nvPr>
            <p:ph idx="1"/>
          </p:nvPr>
        </p:nvSpPr>
        <p:spPr/>
        <p:txBody>
          <a:bodyPr/>
          <a:lstStyle/>
          <a:p>
            <a:r>
              <a:rPr lang="en-AU" dirty="0" smtClean="0"/>
              <a:t>Good one liners reveal a complex truth about the world. Roy provides the best one liners and this swerves to emphasise his leadership in the group. </a:t>
            </a:r>
          </a:p>
          <a:p>
            <a:r>
              <a:rPr lang="en-AU" dirty="0" smtClean="0"/>
              <a:t>Lewis utters a significant one liner at the end of the play – ‘I don’t have a concept, I’m a director.’</a:t>
            </a:r>
          </a:p>
          <a:p>
            <a:pPr>
              <a:buNone/>
            </a:pPr>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Overlapping Dialogue</a:t>
            </a:r>
            <a:br>
              <a:rPr lang="en-AU" dirty="0" smtClean="0"/>
            </a:br>
            <a:endParaRPr lang="en-AU" dirty="0"/>
          </a:p>
        </p:txBody>
      </p:sp>
      <p:sp>
        <p:nvSpPr>
          <p:cNvPr id="3" name="Content Placeholder 2"/>
          <p:cNvSpPr>
            <a:spLocks noGrp="1"/>
          </p:cNvSpPr>
          <p:nvPr>
            <p:ph idx="1"/>
          </p:nvPr>
        </p:nvSpPr>
        <p:spPr/>
        <p:txBody>
          <a:bodyPr/>
          <a:lstStyle/>
          <a:p>
            <a:r>
              <a:rPr lang="en-AU" dirty="0" smtClean="0"/>
              <a:t>Several conversations taking place at once on stage.  – the black out scene – Cherry is looking for Lewis, </a:t>
            </a:r>
            <a:r>
              <a:rPr lang="en-AU" dirty="0" err="1" smtClean="0"/>
              <a:t>Zac</a:t>
            </a:r>
            <a:r>
              <a:rPr lang="en-AU" dirty="0" smtClean="0"/>
              <a:t> is molesting Ruth and Julie kisses Lewis. </a:t>
            </a:r>
          </a:p>
          <a:p>
            <a:pPr>
              <a:buNone/>
            </a:pPr>
            <a:endParaRPr lang="en-A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Vulgarity</a:t>
            </a:r>
            <a:br>
              <a:rPr lang="en-AU" dirty="0" smtClean="0"/>
            </a:b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The are many references to bodily functions and parts – urinating, sexuality, etc. Vulgarity is an expected behaviour in those with no social inhibitions and to a degree accepted part of social relations in a mental institution. Everyone knows everyone else’s business, there is no privacy. The bluntness and inappropriateness of the comments are meant to shock the audience who are ‘outside’ the world of the institution because while we might think such things we would hardly dare to say them out loud. We end up laughing out of embarrassment. </a:t>
            </a:r>
          </a:p>
          <a:p>
            <a:r>
              <a:rPr lang="en-AU" dirty="0" smtClean="0"/>
              <a:t>Ironically – Nick is also as vulgar – perhaps contributing to the blurred line between ‘normal’ or ‘sane’ and not.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Irony – is also a source of humour.</a:t>
            </a:r>
            <a:endParaRPr lang="en-AU" dirty="0"/>
          </a:p>
        </p:txBody>
      </p:sp>
      <p:sp>
        <p:nvSpPr>
          <p:cNvPr id="3" name="Content Placeholder 2"/>
          <p:cNvSpPr>
            <a:spLocks noGrp="1"/>
          </p:cNvSpPr>
          <p:nvPr>
            <p:ph idx="1"/>
          </p:nvPr>
        </p:nvSpPr>
        <p:spPr/>
        <p:txBody>
          <a:bodyPr/>
          <a:lstStyle/>
          <a:p>
            <a:r>
              <a:rPr lang="en-AU" dirty="0" smtClean="0"/>
              <a:t>Irony exists in the parallels between Lewis’ love life ‘off stage’ and his love life ‘on stage’. On stage the infidelity is treated light heartedly – in ‘character’ of </a:t>
            </a:r>
            <a:r>
              <a:rPr lang="en-AU" dirty="0" err="1" smtClean="0"/>
              <a:t>Fiordiligi</a:t>
            </a:r>
            <a:r>
              <a:rPr lang="en-AU" dirty="0" smtClean="0"/>
              <a:t> and </a:t>
            </a:r>
            <a:r>
              <a:rPr lang="en-AU" dirty="0" err="1" smtClean="0"/>
              <a:t>Ferrando</a:t>
            </a:r>
            <a:r>
              <a:rPr lang="en-AU" dirty="0" smtClean="0"/>
              <a:t>, it is a trick, and the emotional turmoil is portrayed as comedy. In the blurred lines of </a:t>
            </a:r>
            <a:r>
              <a:rPr lang="en-AU" i="1" dirty="0" err="1" smtClean="0"/>
              <a:t>Cosi</a:t>
            </a:r>
            <a:r>
              <a:rPr lang="en-AU" dirty="0" smtClean="0"/>
              <a:t>, Julie returns to her true lover.  Off stage – Lewis is devastated by Lucy’s infidelity. He is moving out of the house, the relationship is over.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Farce </a:t>
            </a:r>
            <a:endParaRPr lang="en-AU" dirty="0"/>
          </a:p>
        </p:txBody>
      </p:sp>
      <p:sp>
        <p:nvSpPr>
          <p:cNvPr id="3" name="Content Placeholder 2"/>
          <p:cNvSpPr>
            <a:spLocks noGrp="1"/>
          </p:cNvSpPr>
          <p:nvPr>
            <p:ph idx="1"/>
          </p:nvPr>
        </p:nvSpPr>
        <p:spPr/>
        <p:txBody>
          <a:bodyPr/>
          <a:lstStyle/>
          <a:p>
            <a:r>
              <a:rPr lang="en-AU" dirty="0" smtClean="0"/>
              <a:t>– a light humorous play in which plot depends more on situation than character. This tends to describe the action of the play that is the performance of Mozart’s Opera. </a:t>
            </a:r>
          </a:p>
          <a:p>
            <a:r>
              <a:rPr lang="en-AU" dirty="0" smtClean="0"/>
              <a:t>-Australian rather than Albanian soldiers</a:t>
            </a:r>
          </a:p>
          <a:p>
            <a:r>
              <a:rPr lang="en-AU" dirty="0" smtClean="0"/>
              <a:t>-the music does not come on </a:t>
            </a:r>
            <a:r>
              <a:rPr lang="en-AU" dirty="0" err="1" smtClean="0"/>
              <a:t>on</a:t>
            </a:r>
            <a:r>
              <a:rPr lang="en-AU" dirty="0" smtClean="0"/>
              <a:t> cue in Act two scene four – a farcical improvisation takes place to solve the problem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94448"/>
          </a:xfrm>
        </p:spPr>
        <p:txBody>
          <a:bodyPr>
            <a:normAutofit fontScale="90000"/>
          </a:bodyPr>
          <a:lstStyle/>
          <a:p>
            <a:r>
              <a:rPr lang="en-AU" dirty="0" smtClean="0"/>
              <a:t>Characters contribute to dramatic effect</a:t>
            </a:r>
            <a:br>
              <a:rPr lang="en-AU" dirty="0" smtClean="0"/>
            </a:br>
            <a:endParaRPr lang="en-AU" dirty="0"/>
          </a:p>
        </p:txBody>
      </p:sp>
      <p:sp>
        <p:nvSpPr>
          <p:cNvPr id="3" name="Content Placeholder 2"/>
          <p:cNvSpPr>
            <a:spLocks noGrp="1"/>
          </p:cNvSpPr>
          <p:nvPr>
            <p:ph idx="1"/>
          </p:nvPr>
        </p:nvSpPr>
        <p:spPr/>
        <p:txBody>
          <a:bodyPr/>
          <a:lstStyle/>
          <a:p>
            <a:r>
              <a:rPr lang="en-AU" sz="3600" dirty="0" smtClean="0"/>
              <a:t>Doug’s deliberate antagonising of other’s and his pyromania</a:t>
            </a:r>
          </a:p>
          <a:p>
            <a:r>
              <a:rPr lang="en-AU" sz="3600" dirty="0" err="1" smtClean="0"/>
              <a:t>Zac</a:t>
            </a:r>
            <a:r>
              <a:rPr lang="en-AU" sz="3600" dirty="0" smtClean="0"/>
              <a:t> – has abrupt entrances and exits</a:t>
            </a:r>
          </a:p>
          <a:p>
            <a:r>
              <a:rPr lang="en-AU" sz="3600" dirty="0" smtClean="0"/>
              <a:t>They both have clown-like roles – but Doug is much more menacing. </a:t>
            </a:r>
          </a:p>
          <a:p>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The interconnection of settings adds drama</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inside the burnt out theatre – this is the physical stage setting for audiences watching the play</a:t>
            </a:r>
          </a:p>
          <a:p>
            <a:r>
              <a:rPr lang="en-AU" dirty="0" smtClean="0"/>
              <a:t>Mental Institution or asylum. Interpersonal relationships here are different than those in the outside world. Lewis is a variation to their boring daily routines. </a:t>
            </a:r>
          </a:p>
          <a:p>
            <a:r>
              <a:rPr lang="en-AU" dirty="0" smtClean="0"/>
              <a:t>outside in Melbourne 1971,  - the year of the action – a time of social change – Vietnam war, conscription and political unrest, Moratoriums, ‘free love’ </a:t>
            </a:r>
          </a:p>
          <a:p>
            <a:r>
              <a:rPr lang="en-AU" dirty="0" smtClean="0"/>
              <a:t>setting of the opera by Mozart  - theme parallels</a:t>
            </a:r>
          </a:p>
          <a:p>
            <a:r>
              <a:rPr lang="en-AU" dirty="0" smtClean="0"/>
              <a:t>Lewis’ memory of the events- since at the end we realise the whole play has been a reflection of events that happened to him. He never leaves the stage.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Play within the play</a:t>
            </a:r>
            <a:br>
              <a:rPr lang="en-AU" dirty="0" smtClean="0"/>
            </a:br>
            <a:endParaRPr lang="en-AU" dirty="0"/>
          </a:p>
        </p:txBody>
      </p:sp>
      <p:sp>
        <p:nvSpPr>
          <p:cNvPr id="3" name="Content Placeholder 2"/>
          <p:cNvSpPr>
            <a:spLocks noGrp="1"/>
          </p:cNvSpPr>
          <p:nvPr>
            <p:ph idx="1"/>
          </p:nvPr>
        </p:nvSpPr>
        <p:spPr/>
        <p:txBody>
          <a:bodyPr/>
          <a:lstStyle/>
          <a:p>
            <a:r>
              <a:rPr lang="en-AU" dirty="0" smtClean="0"/>
              <a:t>Roy says ‘the theatre is no place for metaphysics’. He means the theatre is no place for examining philosophy, or the underlying theoretical principles of a subject or field of inquiry. – But this appears to be what </a:t>
            </a:r>
            <a:r>
              <a:rPr lang="en-AU" i="1" dirty="0" err="1" smtClean="0"/>
              <a:t>Cosi</a:t>
            </a:r>
            <a:r>
              <a:rPr lang="en-AU" dirty="0" smtClean="0"/>
              <a:t> does. Ruth – struggling with what is real and what is not puts the drama of philosophical questions right before us. </a:t>
            </a:r>
          </a:p>
          <a:p>
            <a:r>
              <a:rPr lang="en-AU" dirty="0" smtClean="0"/>
              <a:t>Themes of opera and </a:t>
            </a:r>
            <a:r>
              <a:rPr lang="en-AU" dirty="0" err="1" smtClean="0"/>
              <a:t>Cosi</a:t>
            </a:r>
            <a:r>
              <a:rPr lang="en-AU" dirty="0" smtClean="0"/>
              <a:t> are intertwined – love and fidelity are universal concepts.</a:t>
            </a:r>
          </a:p>
          <a:p>
            <a:pPr>
              <a:buNone/>
            </a:pPr>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Cont…</a:t>
            </a:r>
            <a:endParaRPr lang="en-AU" dirty="0"/>
          </a:p>
        </p:txBody>
      </p:sp>
      <p:sp>
        <p:nvSpPr>
          <p:cNvPr id="3" name="Content Placeholder 2"/>
          <p:cNvSpPr>
            <a:spLocks noGrp="1"/>
          </p:cNvSpPr>
          <p:nvPr>
            <p:ph idx="1"/>
          </p:nvPr>
        </p:nvSpPr>
        <p:spPr/>
        <p:txBody>
          <a:bodyPr>
            <a:normAutofit lnSpcReduction="10000"/>
          </a:bodyPr>
          <a:lstStyle/>
          <a:p>
            <a:r>
              <a:rPr lang="en-AU" dirty="0" err="1" smtClean="0"/>
              <a:t>Zac</a:t>
            </a:r>
            <a:r>
              <a:rPr lang="en-AU" dirty="0" smtClean="0"/>
              <a:t> provides the distinct contrast between endings – ‘what is going to happen to the couples in the future: a life of torment and adultery’. </a:t>
            </a:r>
          </a:p>
          <a:p>
            <a:r>
              <a:rPr lang="en-AU" dirty="0" smtClean="0"/>
              <a:t>Creates ‘</a:t>
            </a:r>
            <a:r>
              <a:rPr lang="en-AU" dirty="0" err="1" smtClean="0"/>
              <a:t>metatheater</a:t>
            </a:r>
            <a:r>
              <a:rPr lang="en-AU" dirty="0" smtClean="0"/>
              <a:t>’ – by acting out a character role in the play within the play each character is able to discover and reveal unexpected , unusual, or even unrealised qualities in themselves. This adds interest, expands the action and enables deeper meaningfulness. Ruth is a good example of this as she discovers more confidence in herself through playing </a:t>
            </a:r>
            <a:r>
              <a:rPr lang="en-AU" dirty="0" err="1" smtClean="0"/>
              <a:t>Dorabella</a:t>
            </a:r>
            <a:r>
              <a:rPr lang="en-AU" dirty="0" smtClean="0"/>
              <a:t>. </a:t>
            </a:r>
          </a:p>
          <a:p>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Fourth Wall </a:t>
            </a:r>
            <a:endParaRPr lang="en-AU" dirty="0"/>
          </a:p>
        </p:txBody>
      </p:sp>
      <p:sp>
        <p:nvSpPr>
          <p:cNvPr id="3" name="Content Placeholder 2"/>
          <p:cNvSpPr>
            <a:spLocks noGrp="1"/>
          </p:cNvSpPr>
          <p:nvPr>
            <p:ph idx="1"/>
          </p:nvPr>
        </p:nvSpPr>
        <p:spPr/>
        <p:txBody>
          <a:bodyPr/>
          <a:lstStyle/>
          <a:p>
            <a:r>
              <a:rPr lang="en-AU" sz="3200" dirty="0" smtClean="0"/>
              <a:t>Lewis’ final speech has a dramatic function – adds an autobiographical element to the play, reminds the audience of everyone’s life is part of a wider context. In the world of comedy and fun their needs to be an ending – the audience must return to the real world. </a:t>
            </a:r>
          </a:p>
          <a:p>
            <a:pPr>
              <a:buNone/>
            </a:pPr>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 beat</a:t>
            </a:r>
            <a:br>
              <a:rPr lang="en-AU" dirty="0" smtClean="0"/>
            </a:br>
            <a:endParaRPr lang="en-AU" dirty="0"/>
          </a:p>
        </p:txBody>
      </p:sp>
      <p:sp>
        <p:nvSpPr>
          <p:cNvPr id="3" name="Content Placeholder 2"/>
          <p:cNvSpPr>
            <a:spLocks noGrp="1"/>
          </p:cNvSpPr>
          <p:nvPr>
            <p:ph idx="1"/>
          </p:nvPr>
        </p:nvSpPr>
        <p:spPr/>
        <p:txBody>
          <a:bodyPr>
            <a:normAutofit fontScale="85000" lnSpcReduction="20000"/>
          </a:bodyPr>
          <a:lstStyle/>
          <a:p>
            <a:r>
              <a:rPr lang="en-AU" dirty="0" smtClean="0"/>
              <a:t>This is a feature of expressionism – (a style of playwriting and stage presentation stressing the emotional content of a play, the subjective reactions of the characters, symbolic or abstract representations of reality, and non naturalistic techniques of scenic design.)</a:t>
            </a:r>
          </a:p>
          <a:p>
            <a:r>
              <a:rPr lang="en-AU" dirty="0" smtClean="0"/>
              <a:t>It emphasises the emotional reactions  - it intends to underline a key emotional moment – a moment of perception, or awareness (a light bulb moment) – of love, stress, fear, amazement etc. It is a psychological pause. It signifies a quick change of emotional gears. </a:t>
            </a:r>
          </a:p>
          <a:p>
            <a:r>
              <a:rPr lang="en-AU" dirty="0" smtClean="0"/>
              <a:t>Each beat is open to its own interpretation. The only awareness an audience has of {a beat} as they watch a performance is an awareness of a heightened or altered response n an actor to something said.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Comedy</a:t>
            </a:r>
            <a:endParaRPr lang="en-AU" dirty="0"/>
          </a:p>
        </p:txBody>
      </p:sp>
      <p:sp>
        <p:nvSpPr>
          <p:cNvPr id="3" name="Content Placeholder 2"/>
          <p:cNvSpPr>
            <a:spLocks noGrp="1"/>
          </p:cNvSpPr>
          <p:nvPr>
            <p:ph idx="1"/>
          </p:nvPr>
        </p:nvSpPr>
        <p:spPr/>
        <p:txBody>
          <a:bodyPr/>
          <a:lstStyle/>
          <a:p>
            <a:r>
              <a:rPr lang="en-AU" dirty="0" smtClean="0"/>
              <a:t>-the comedy is a mask of fun, wit, bravura, but it does not completely seal the other darker world of struggle we must endure in real life. </a:t>
            </a:r>
          </a:p>
          <a:p>
            <a:r>
              <a:rPr lang="en-AU" dirty="0" smtClean="0"/>
              <a:t>-Comedy gives us some courage for the journey – some relief from its seriousness</a:t>
            </a:r>
          </a:p>
          <a:p>
            <a:pPr>
              <a:buNone/>
            </a:pPr>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Comic in its storyline (Plot) </a:t>
            </a:r>
            <a:br>
              <a:rPr lang="en-AU" dirty="0" smtClean="0"/>
            </a:br>
            <a:endParaRPr lang="en-AU" dirty="0"/>
          </a:p>
        </p:txBody>
      </p:sp>
      <p:sp>
        <p:nvSpPr>
          <p:cNvPr id="3" name="Content Placeholder 2"/>
          <p:cNvSpPr>
            <a:spLocks noGrp="1"/>
          </p:cNvSpPr>
          <p:nvPr>
            <p:ph idx="1"/>
          </p:nvPr>
        </p:nvSpPr>
        <p:spPr/>
        <p:txBody>
          <a:bodyPr>
            <a:normAutofit fontScale="92500"/>
          </a:bodyPr>
          <a:lstStyle/>
          <a:p>
            <a:r>
              <a:rPr lang="en-AU" dirty="0" smtClean="0"/>
              <a:t>– it is wildly absurd to put a group of mentally ill patients under the direction of a nervous young man with little drama experience. </a:t>
            </a:r>
          </a:p>
          <a:p>
            <a:r>
              <a:rPr lang="en-AU" dirty="0" smtClean="0"/>
              <a:t>Each of the performers has a different illness, each cannot sing and none speak Italian. </a:t>
            </a:r>
          </a:p>
          <a:p>
            <a:r>
              <a:rPr lang="en-AU" dirty="0" smtClean="0"/>
              <a:t>-</a:t>
            </a:r>
            <a:r>
              <a:rPr lang="en-AU" dirty="0" err="1" smtClean="0"/>
              <a:t>Cosi</a:t>
            </a:r>
            <a:r>
              <a:rPr lang="en-AU" dirty="0" smtClean="0"/>
              <a:t> is using </a:t>
            </a:r>
            <a:r>
              <a:rPr lang="en-AU" dirty="0" err="1" smtClean="0"/>
              <a:t>humor</a:t>
            </a:r>
            <a:r>
              <a:rPr lang="en-AU" dirty="0" smtClean="0"/>
              <a:t> to tell us something important about the world we live in – living dreams (Roy) , understanding love and commitment, developing self confidence, discovering what is important in life. How ‘normal’ is ‘normal’?</a:t>
            </a:r>
          </a:p>
          <a:p>
            <a:pPr>
              <a:buNone/>
            </a:pPr>
            <a:endParaRPr lang="en-A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17</TotalTime>
  <Words>1359</Words>
  <Application>Microsoft Office PowerPoint</Application>
  <PresentationFormat>On-screen Show (4:3)</PresentationFormat>
  <Paragraphs>58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Opulent</vt:lpstr>
      <vt:lpstr>Cosi – structures and features</vt:lpstr>
      <vt:lpstr>Characters contribute to dramatic effect </vt:lpstr>
      <vt:lpstr>The interconnection of settings adds drama</vt:lpstr>
      <vt:lpstr>Play within the play </vt:lpstr>
      <vt:lpstr>Cont…</vt:lpstr>
      <vt:lpstr>Fourth Wall </vt:lpstr>
      <vt:lpstr>A beat </vt:lpstr>
      <vt:lpstr>Comedy</vt:lpstr>
      <vt:lpstr>Comic in its storyline (Plot)  </vt:lpstr>
      <vt:lpstr>Cont…</vt:lpstr>
      <vt:lpstr>Cont…</vt:lpstr>
      <vt:lpstr>Language – is also a source of comedy</vt:lpstr>
      <vt:lpstr>Dialogue</vt:lpstr>
      <vt:lpstr>The Joke </vt:lpstr>
      <vt:lpstr>One Liners </vt:lpstr>
      <vt:lpstr>Overlapping Dialogue </vt:lpstr>
      <vt:lpstr>Vulgarity </vt:lpstr>
      <vt:lpstr>Irony – is also a source of humour.</vt:lpstr>
      <vt:lpstr>Farce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Cosi – structures and features</dc:title>
  <dc:creator>Jenny</dc:creator>
  <cp:lastModifiedBy>fluke</cp:lastModifiedBy>
  <cp:revision>2</cp:revision>
  <dcterms:created xsi:type="dcterms:W3CDTF">2010-02-28T01:58:22Z</dcterms:created>
  <dcterms:modified xsi:type="dcterms:W3CDTF">2012-09-04T13:46:20Z</dcterms:modified>
</cp:coreProperties>
</file>